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60" r:id="rId6"/>
    <p:sldId id="268" r:id="rId7"/>
    <p:sldId id="269" r:id="rId8"/>
    <p:sldId id="313" r:id="rId9"/>
    <p:sldId id="261" r:id="rId10"/>
    <p:sldId id="270" r:id="rId11"/>
    <p:sldId id="271" r:id="rId12"/>
    <p:sldId id="272" r:id="rId13"/>
    <p:sldId id="273" r:id="rId14"/>
    <p:sldId id="314" r:id="rId15"/>
    <p:sldId id="274" r:id="rId16"/>
    <p:sldId id="315" r:id="rId17"/>
    <p:sldId id="316" r:id="rId18"/>
    <p:sldId id="317" r:id="rId19"/>
    <p:sldId id="318" r:id="rId20"/>
    <p:sldId id="267" r:id="rId21"/>
    <p:sldId id="284" r:id="rId22"/>
    <p:sldId id="283" r:id="rId23"/>
    <p:sldId id="319" r:id="rId24"/>
    <p:sldId id="288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294" r:id="rId34"/>
    <p:sldId id="295" r:id="rId35"/>
    <p:sldId id="296" r:id="rId36"/>
    <p:sldId id="328" r:id="rId37"/>
    <p:sldId id="311" r:id="rId38"/>
    <p:sldId id="312" r:id="rId3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=""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788D56A-B8AF-4D94-9DE9-A106499E590D}" type="datetime1">
              <a:rPr lang="es-ES" smtClean="0"/>
              <a:t>19/06/2020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=""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FB6AEF-056A-4C82-A275-3A606C42F0EE}" type="datetime1">
              <a:rPr lang="es-ES" noProof="0" smtClean="0"/>
              <a:t>19/06/2020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282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704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4720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823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877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3907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199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381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696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7555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041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5335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802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310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705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390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8543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0824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095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1606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185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004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523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71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116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385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74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0342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121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319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506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85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7" name="Grupo 6">
            <a:extLst>
              <a:ext uri="{FF2B5EF4-FFF2-40B4-BE49-F238E27FC236}">
                <a16:creationId xmlns=""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upo 7">
              <a:extLst>
                <a:ext uri="{FF2B5EF4-FFF2-40B4-BE49-F238E27FC236}">
                  <a16:creationId xmlns=""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=""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=""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7" name="Triángulo rectángulo 16">
                <a:extLst>
                  <a:ext uri="{FF2B5EF4-FFF2-40B4-BE49-F238E27FC236}">
                    <a16:creationId xmlns=""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8" name="Triángulo rectángulo 17">
                <a:extLst>
                  <a:ext uri="{FF2B5EF4-FFF2-40B4-BE49-F238E27FC236}">
                    <a16:creationId xmlns=""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9" name="Triángulo rectángulo 18">
                <a:extLst>
                  <a:ext uri="{FF2B5EF4-FFF2-40B4-BE49-F238E27FC236}">
                    <a16:creationId xmlns=""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=""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</p:grpSp>
        <p:sp>
          <p:nvSpPr>
            <p:cNvPr id="9" name="Forma libre: Forma 12">
              <a:extLst>
                <a:ext uri="{FF2B5EF4-FFF2-40B4-BE49-F238E27FC236}">
                  <a16:creationId xmlns=""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=""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11" name="Forma libre: Forma 12">
              <a:extLst>
                <a:ext uri="{FF2B5EF4-FFF2-40B4-BE49-F238E27FC236}">
                  <a16:creationId xmlns=""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=""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a libre: Forma 12">
                <a:extLst>
                  <a:ext uri="{FF2B5EF4-FFF2-40B4-BE49-F238E27FC236}">
                    <a16:creationId xmlns=""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4" name="Forma libre: Forma 12">
                <a:extLst>
                  <a:ext uri="{FF2B5EF4-FFF2-40B4-BE49-F238E27FC236}">
                    <a16:creationId xmlns=""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 smtClean="0"/>
              <a:t>Haga clic para modificar el estilo de subtítulo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ía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0" name="Marcador de posición de imagen 8">
            <a:extLst>
              <a:ext uri="{FF2B5EF4-FFF2-40B4-BE49-F238E27FC236}">
                <a16:creationId xmlns=""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1" name="Marcador de posición de imagen 8">
            <a:extLst>
              <a:ext uri="{FF2B5EF4-FFF2-40B4-BE49-F238E27FC236}">
                <a16:creationId xmlns=""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2" name="Marcador de posición de imagen 8">
            <a:extLst>
              <a:ext uri="{FF2B5EF4-FFF2-40B4-BE49-F238E27FC236}">
                <a16:creationId xmlns=""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3" name="Marcador de posición de imagen 8">
            <a:extLst>
              <a:ext uri="{FF2B5EF4-FFF2-40B4-BE49-F238E27FC236}">
                <a16:creationId xmlns=""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4" name="Marcador de posición de imagen 8">
            <a:extLst>
              <a:ext uri="{FF2B5EF4-FFF2-40B4-BE49-F238E27FC236}">
                <a16:creationId xmlns=""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6" name="Marcador de texto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posición de texto 22">
            <a:extLst>
              <a:ext uri="{FF2B5EF4-FFF2-40B4-BE49-F238E27FC236}">
                <a16:creationId xmlns=""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posición de texto 22">
            <a:extLst>
              <a:ext uri="{FF2B5EF4-FFF2-40B4-BE49-F238E27FC236}">
                <a16:creationId xmlns=""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texto 22">
            <a:extLst>
              <a:ext uri="{FF2B5EF4-FFF2-40B4-BE49-F238E27FC236}">
                <a16:creationId xmlns=""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0" name="Marcador de posición de texto 22">
            <a:extLst>
              <a:ext uri="{FF2B5EF4-FFF2-40B4-BE49-F238E27FC236}">
                <a16:creationId xmlns=""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=""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=""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=""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=""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=""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a libre: Forma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secció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6" name="Marcador de texto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36" name="Marcador de posición de texto 22">
            <a:extLst>
              <a:ext uri="{FF2B5EF4-FFF2-40B4-BE49-F238E27FC236}">
                <a16:creationId xmlns=""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posición de texto 22">
            <a:extLst>
              <a:ext uri="{FF2B5EF4-FFF2-40B4-BE49-F238E27FC236}">
                <a16:creationId xmlns=""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x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6" name="Marcador de texto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5" name="Forma libre: Forma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=""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1" name="Marcador de texto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5" name="Forma libre: Forma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=""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=""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Forma libre: Forma 9">
            <a:extLst>
              <a:ext uri="{FF2B5EF4-FFF2-40B4-BE49-F238E27FC236}">
                <a16:creationId xmlns=""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Forma libre: Forma 17">
            <a:extLst>
              <a:ext uri="{FF2B5EF4-FFF2-40B4-BE49-F238E27FC236}">
                <a16:creationId xmlns=""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1" name="Forma libre: Forma 11">
            <a:extLst>
              <a:ext uri="{FF2B5EF4-FFF2-40B4-BE49-F238E27FC236}">
                <a16:creationId xmlns=""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2" name="Forma libre: Forma 7">
            <a:extLst>
              <a:ext uri="{FF2B5EF4-FFF2-40B4-BE49-F238E27FC236}">
                <a16:creationId xmlns=""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24" name="Grupo 23">
            <a:extLst>
              <a:ext uri="{FF2B5EF4-FFF2-40B4-BE49-F238E27FC236}">
                <a16:creationId xmlns=""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a libre: Forma 15">
              <a:extLst>
                <a:ext uri="{FF2B5EF4-FFF2-40B4-BE49-F238E27FC236}">
                  <a16:creationId xmlns=""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6" name="Forma libre: Forma 16">
              <a:extLst>
                <a:ext uri="{FF2B5EF4-FFF2-40B4-BE49-F238E27FC236}">
                  <a16:creationId xmlns=""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0" name="Forma libre: Forma 23">
            <a:extLst>
              <a:ext uri="{FF2B5EF4-FFF2-40B4-BE49-F238E27FC236}">
                <a16:creationId xmlns=""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Marcador de número de diapositiva 4">
            <a:extLst>
              <a:ext uri="{FF2B5EF4-FFF2-40B4-BE49-F238E27FC236}">
                <a16:creationId xmlns=""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ángulo rectángulo 16">
              <a:extLst>
                <a:ext uri="{FF2B5EF4-FFF2-40B4-BE49-F238E27FC236}">
                  <a16:creationId xmlns=""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Triángulo rectángulo 17">
              <a:extLst>
                <a:ext uri="{FF2B5EF4-FFF2-40B4-BE49-F238E27FC236}">
                  <a16:creationId xmlns=""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9" name="Triángulo rectángulo 18">
              <a:extLst>
                <a:ext uri="{FF2B5EF4-FFF2-40B4-BE49-F238E27FC236}">
                  <a16:creationId xmlns=""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Gracias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=""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=""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=""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Forma libre: Forma 8">
            <a:extLst>
              <a:ext uri="{FF2B5EF4-FFF2-40B4-BE49-F238E27FC236}">
                <a16:creationId xmlns=""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Triángulo rectángulo 9">
            <a:extLst>
              <a:ext uri="{FF2B5EF4-FFF2-40B4-BE49-F238E27FC236}">
                <a16:creationId xmlns=""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Forma libre: Forma 10">
            <a:extLst>
              <a:ext uri="{FF2B5EF4-FFF2-40B4-BE49-F238E27FC236}">
                <a16:creationId xmlns=""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=""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3" name="Forma libre: Forma 12">
            <a:extLst>
              <a:ext uri="{FF2B5EF4-FFF2-40B4-BE49-F238E27FC236}">
                <a16:creationId xmlns=""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4" name="Forma libre: Forma 13">
            <a:extLst>
              <a:ext uri="{FF2B5EF4-FFF2-40B4-BE49-F238E27FC236}">
                <a16:creationId xmlns=""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=""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grpSp>
        <p:nvGrpSpPr>
          <p:cNvPr id="16" name="Grupo 15">
            <a:extLst>
              <a:ext uri="{FF2B5EF4-FFF2-40B4-BE49-F238E27FC236}">
                <a16:creationId xmlns=""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a libre: Forma 16">
              <a:extLst>
                <a:ext uri="{FF2B5EF4-FFF2-40B4-BE49-F238E27FC236}">
                  <a16:creationId xmlns=""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=""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=""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a libre: Forma 19">
              <a:extLst>
                <a:ext uri="{FF2B5EF4-FFF2-40B4-BE49-F238E27FC236}">
                  <a16:creationId xmlns=""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=""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número de diapositiva 4">
            <a:extLst>
              <a:ext uri="{FF2B5EF4-FFF2-40B4-BE49-F238E27FC236}">
                <a16:creationId xmlns=""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26" name="Grupo 25">
            <a:extLst>
              <a:ext uri="{FF2B5EF4-FFF2-40B4-BE49-F238E27FC236}">
                <a16:creationId xmlns=""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a libre: Forma 26">
              <a:extLst>
                <a:ext uri="{FF2B5EF4-FFF2-40B4-BE49-F238E27FC236}">
                  <a16:creationId xmlns=""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=""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</p:grpSp>
      <p:sp>
        <p:nvSpPr>
          <p:cNvPr id="29" name="Forma libre: Forma 28">
            <a:extLst>
              <a:ext uri="{FF2B5EF4-FFF2-40B4-BE49-F238E27FC236}">
                <a16:creationId xmlns=""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=""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grpSp>
        <p:nvGrpSpPr>
          <p:cNvPr id="31" name="Grupo 30">
            <a:extLst>
              <a:ext uri="{FF2B5EF4-FFF2-40B4-BE49-F238E27FC236}">
                <a16:creationId xmlns=""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a libre: Forma 31">
              <a:extLst>
                <a:ext uri="{FF2B5EF4-FFF2-40B4-BE49-F238E27FC236}">
                  <a16:creationId xmlns=""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=""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01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  <p:sp>
        <p:nvSpPr>
          <p:cNvPr id="35" name="Marcador de número de diapositiva 4">
            <a:extLst>
              <a:ext uri="{FF2B5EF4-FFF2-40B4-BE49-F238E27FC236}">
                <a16:creationId xmlns=""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=""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Título 1">
            <a:extLst>
              <a:ext uri="{FF2B5EF4-FFF2-40B4-BE49-F238E27FC236}">
                <a16:creationId xmlns=""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es-ES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Cita</a:t>
            </a:r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=""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3" name="Marcador de texto 22">
            <a:extLst>
              <a:ext uri="{FF2B5EF4-FFF2-40B4-BE49-F238E27FC236}">
                <a16:creationId xmlns=""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contenido 2">
            <a:extLst>
              <a:ext uri="{FF2B5EF4-FFF2-40B4-BE49-F238E27FC236}">
                <a16:creationId xmlns=""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5" name="Marcador de texto 2">
            <a:extLst>
              <a:ext uri="{FF2B5EF4-FFF2-40B4-BE49-F238E27FC236}">
                <a16:creationId xmlns=""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texto 4">
            <a:extLst>
              <a:ext uri="{FF2B5EF4-FFF2-40B4-BE49-F238E27FC236}">
                <a16:creationId xmlns=""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=""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8" name="Marcador de posición de contenido 5">
            <a:extLst>
              <a:ext uri="{FF2B5EF4-FFF2-40B4-BE49-F238E27FC236}">
                <a16:creationId xmlns=""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contenido 2">
            <a:extLst>
              <a:ext uri="{FF2B5EF4-FFF2-40B4-BE49-F238E27FC236}">
                <a16:creationId xmlns=""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1" name="Marcador de posición de contenido 3">
            <a:extLst>
              <a:ext uri="{FF2B5EF4-FFF2-40B4-BE49-F238E27FC236}">
                <a16:creationId xmlns=""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Forma libre: Forma 9">
            <a:extLst>
              <a:ext uri="{FF2B5EF4-FFF2-40B4-BE49-F238E27FC236}">
                <a16:creationId xmlns=""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8" name="Forma libre: Forma 17">
            <a:extLst>
              <a:ext uri="{FF2B5EF4-FFF2-40B4-BE49-F238E27FC236}">
                <a16:creationId xmlns=""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9" name="Forma libre: Forma 11">
            <a:extLst>
              <a:ext uri="{FF2B5EF4-FFF2-40B4-BE49-F238E27FC236}">
                <a16:creationId xmlns=""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7">
            <a:extLst>
              <a:ext uri="{FF2B5EF4-FFF2-40B4-BE49-F238E27FC236}">
                <a16:creationId xmlns=""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es-ES" noProof="0">
                <a:latin typeface="+mj-lt"/>
              </a:rPr>
              <a:t>Haga clic para modificar el estilo de título del patrón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=""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a libre: Forma 15">
              <a:extLst>
                <a:ext uri="{FF2B5EF4-FFF2-40B4-BE49-F238E27FC236}">
                  <a16:creationId xmlns=""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Forma libre: Forma 16">
              <a:extLst>
                <a:ext uri="{FF2B5EF4-FFF2-40B4-BE49-F238E27FC236}">
                  <a16:creationId xmlns=""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ángulo: Una sola esquina cortada 18">
              <a:extLst>
                <a:ext uri="{FF2B5EF4-FFF2-40B4-BE49-F238E27FC236}">
                  <a16:creationId xmlns=""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17" name="Rectángulo: Una sola esquina cortada 2">
              <a:extLst>
                <a:ext uri="{FF2B5EF4-FFF2-40B4-BE49-F238E27FC236}">
                  <a16:creationId xmlns=""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8" name="Forma libre: Forma 23">
            <a:extLst>
              <a:ext uri="{FF2B5EF4-FFF2-40B4-BE49-F238E27FC236}">
                <a16:creationId xmlns=""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=""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e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slide" Target="slide31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slide" Target="slide2.xml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814" y="1262129"/>
            <a:ext cx="10422186" cy="5061398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es-ES" dirty="0" smtClean="0"/>
              <a:t>Defensa Hito </a:t>
            </a:r>
            <a:r>
              <a:rPr lang="es-ES" dirty="0" smtClean="0"/>
              <a:t>4 </a:t>
            </a:r>
            <a:r>
              <a:rPr lang="es-ES" dirty="0" smtClean="0"/>
              <a:t>- </a:t>
            </a:r>
            <a:r>
              <a:rPr lang="es-BO" b="0" dirty="0"/>
              <a:t>MY PLAYLIST APP</a:t>
            </a:r>
            <a:r>
              <a:rPr lang="fr-FR" dirty="0"/>
              <a:t/>
            </a:r>
            <a:br>
              <a:rPr lang="fr-FR" dirty="0"/>
            </a:b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5876" y="5666318"/>
            <a:ext cx="7077456" cy="868680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dirty="0" smtClean="0"/>
              <a:t>Estudiante: Jhelson Carrillo Ortega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</a:t>
            </a:r>
            <a:r>
              <a:rPr lang="es-MX" dirty="0" smtClean="0"/>
              <a:t>.</a:t>
            </a:r>
            <a:r>
              <a:rPr lang="es-MX" dirty="0" err="1" smtClean="0"/>
              <a:t>xml</a:t>
            </a:r>
            <a:r>
              <a:rPr lang="es-MX" dirty="0" smtClean="0"/>
              <a:t> </a:t>
            </a:r>
            <a:r>
              <a:rPr lang="es-MX" dirty="0" smtClean="0"/>
              <a:t>del </a:t>
            </a:r>
            <a:r>
              <a:rPr lang="es-MX" dirty="0" err="1" smtClean="0"/>
              <a:t>rl_list_item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10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663" t="14392" r="3907" b="13072"/>
          <a:stretch/>
        </p:blipFill>
        <p:spPr>
          <a:xfrm>
            <a:off x="90152" y="850005"/>
            <a:ext cx="11928586" cy="51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</a:t>
            </a:r>
            <a:r>
              <a:rPr lang="es-MX" dirty="0" smtClean="0"/>
              <a:t>.</a:t>
            </a:r>
            <a:r>
              <a:rPr lang="es-MX" dirty="0" err="1" smtClean="0"/>
              <a:t>xml</a:t>
            </a:r>
            <a:r>
              <a:rPr lang="es-MX" dirty="0" smtClean="0"/>
              <a:t> </a:t>
            </a:r>
            <a:r>
              <a:rPr lang="es-MX" dirty="0" smtClean="0"/>
              <a:t>del </a:t>
            </a:r>
            <a:r>
              <a:rPr lang="es-MX" dirty="0" err="1" smtClean="0"/>
              <a:t>rl_list_item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11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465" t="14570" r="4204" b="13072"/>
          <a:stretch/>
        </p:blipFill>
        <p:spPr>
          <a:xfrm>
            <a:off x="150253" y="1030310"/>
            <a:ext cx="11865713" cy="51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8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del </a:t>
            </a:r>
            <a:r>
              <a:rPr lang="es-MX" dirty="0" err="1" smtClean="0"/>
              <a:t>ViewHolder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12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564" t="11576" r="22318" b="16593"/>
          <a:stretch/>
        </p:blipFill>
        <p:spPr>
          <a:xfrm>
            <a:off x="138269" y="869853"/>
            <a:ext cx="10951367" cy="581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del </a:t>
            </a:r>
            <a:r>
              <a:rPr lang="es-MX" dirty="0" err="1" smtClean="0"/>
              <a:t>ViewHolder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13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367" t="11399" r="28149" b="14657"/>
          <a:stretch/>
        </p:blipFill>
        <p:spPr>
          <a:xfrm>
            <a:off x="115909" y="679210"/>
            <a:ext cx="10174311" cy="60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77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del </a:t>
            </a:r>
            <a:r>
              <a:rPr lang="es-MX" dirty="0" err="1" smtClean="0"/>
              <a:t>RVAdapter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14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664" t="11752" r="1530" b="14656"/>
          <a:stretch/>
        </p:blipFill>
        <p:spPr>
          <a:xfrm>
            <a:off x="51514" y="1051247"/>
            <a:ext cx="12034291" cy="514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del </a:t>
            </a:r>
            <a:r>
              <a:rPr lang="es-MX" dirty="0" err="1" smtClean="0"/>
              <a:t>RVAdapter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15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563" t="23724" r="15291" b="16241"/>
          <a:stretch/>
        </p:blipFill>
        <p:spPr>
          <a:xfrm>
            <a:off x="115908" y="862884"/>
            <a:ext cx="11960359" cy="48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4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del </a:t>
            </a:r>
            <a:r>
              <a:rPr lang="es-MX" dirty="0" err="1" smtClean="0"/>
              <a:t>RVAdapter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16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65" t="20906" r="32019" b="15185"/>
          <a:stretch/>
        </p:blipFill>
        <p:spPr>
          <a:xfrm>
            <a:off x="241300" y="953036"/>
            <a:ext cx="9726948" cy="52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5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=""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602" y="959476"/>
            <a:ext cx="2386885" cy="4617075"/>
          </a:xfrm>
        </p:spPr>
        <p:txBody>
          <a:bodyPr rtlCol="0"/>
          <a:lstStyle/>
          <a:p>
            <a:pPr rtl="0"/>
            <a:r>
              <a:rPr lang="es-ES" dirty="0" smtClean="0"/>
              <a:t>Hasta este punto se tiene el diseño de la primera vista de la aplicación: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17</a:t>
            </a:fld>
            <a:endParaRPr lang="es-ES"/>
          </a:p>
        </p:txBody>
      </p:sp>
      <p:sp>
        <p:nvSpPr>
          <p:cNvPr id="7" name="Rectángulo redondeado 6">
            <a:hlinkClick r:id="rId3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0"/>
          <a:stretch/>
        </p:blipFill>
        <p:spPr>
          <a:xfrm>
            <a:off x="6290668" y="231820"/>
            <a:ext cx="2751469" cy="576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"/>
          <a:stretch/>
        </p:blipFill>
        <p:spPr>
          <a:xfrm>
            <a:off x="9219635" y="231820"/>
            <a:ext cx="274613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43681"/>
            <a:ext cx="11950701" cy="2917722"/>
          </a:xfrm>
        </p:spPr>
        <p:txBody>
          <a:bodyPr rtlCol="0"/>
          <a:lstStyle/>
          <a:p>
            <a:r>
              <a:rPr lang="es-MX" dirty="0"/>
              <a:t>Pregunta </a:t>
            </a:r>
            <a:r>
              <a:rPr lang="es-MX" dirty="0" smtClean="0"/>
              <a:t>2:</a:t>
            </a:r>
            <a:br>
              <a:rPr lang="es-MX" dirty="0" smtClean="0"/>
            </a:br>
            <a:r>
              <a:rPr lang="es-MX" b="0" dirty="0" smtClean="0"/>
              <a:t>-</a:t>
            </a:r>
            <a:r>
              <a:rPr lang="es-MX" sz="2800" b="0" dirty="0" smtClean="0"/>
              <a:t>Mostrar </a:t>
            </a:r>
            <a:r>
              <a:rPr lang="es-MX" sz="2800" b="0" dirty="0"/>
              <a:t>el listado de todas las canciones que forman parte de ese ALBUM.</a:t>
            </a:r>
            <a:br>
              <a:rPr lang="es-MX" sz="2800" b="0" dirty="0"/>
            </a:br>
            <a:r>
              <a:rPr lang="es-MX" sz="2800" b="0" dirty="0" smtClean="0"/>
              <a:t>- Cada </a:t>
            </a:r>
            <a:r>
              <a:rPr lang="es-MX" sz="2800" b="0" dirty="0"/>
              <a:t>cancion</a:t>
            </a:r>
            <a:r>
              <a:rPr lang="es-MX" sz="2800" b="0" dirty="0"/>
              <a:t> tiene 3 opciones(PLAY, PAUSE y STOP)</a:t>
            </a:r>
            <a:br>
              <a:rPr lang="es-MX" sz="2800" b="0" dirty="0"/>
            </a:br>
            <a:r>
              <a:rPr lang="es-MX" sz="2800" b="0" dirty="0" smtClean="0"/>
              <a:t>- Cuando </a:t>
            </a:r>
            <a:r>
              <a:rPr lang="es-MX" sz="2800" b="0" dirty="0"/>
              <a:t>se presiona PLAY mostrar el TOAST("Play </a:t>
            </a:r>
            <a:r>
              <a:rPr lang="es-MX" sz="2800" b="0" dirty="0"/>
              <a:t>music</a:t>
            </a:r>
            <a:r>
              <a:rPr lang="es-MX" sz="2800" b="0" dirty="0"/>
              <a:t>").</a:t>
            </a:r>
            <a:br>
              <a:rPr lang="es-MX" sz="2800" b="0" dirty="0"/>
            </a:br>
            <a:r>
              <a:rPr lang="es-MX" sz="2800" b="0" dirty="0" smtClean="0"/>
              <a:t>- Cuando </a:t>
            </a:r>
            <a:r>
              <a:rPr lang="es-MX" sz="2800" b="0" dirty="0"/>
              <a:t>se presiona PAUSE mostrar el TOAST("Pause </a:t>
            </a:r>
            <a:r>
              <a:rPr lang="es-MX" sz="2800" b="0" dirty="0"/>
              <a:t>music</a:t>
            </a:r>
            <a:r>
              <a:rPr lang="es-MX" sz="2800" b="0" dirty="0"/>
              <a:t>").</a:t>
            </a:r>
            <a:br>
              <a:rPr lang="es-MX" sz="2800" b="0" dirty="0"/>
            </a:br>
            <a:r>
              <a:rPr lang="es-MX" sz="2800" b="0" dirty="0" smtClean="0"/>
              <a:t>- Cuando </a:t>
            </a:r>
            <a:r>
              <a:rPr lang="es-MX" sz="2800" b="0" dirty="0"/>
              <a:t>se presiona STOP mostrar el TOAST("Stop </a:t>
            </a:r>
            <a:r>
              <a:rPr lang="es-MX" sz="2800" b="0" dirty="0"/>
              <a:t>music</a:t>
            </a:r>
            <a:r>
              <a:rPr lang="es-MX" sz="2800" b="0" dirty="0"/>
              <a:t>").</a:t>
            </a:r>
            <a:br>
              <a:rPr lang="es-MX" sz="2800" b="0" dirty="0"/>
            </a:br>
            <a:r>
              <a:rPr lang="es-MX" sz="2800" b="0" dirty="0" smtClean="0"/>
              <a:t>- Importante</a:t>
            </a:r>
            <a:r>
              <a:rPr lang="es-MX" sz="2800" b="0" dirty="0"/>
              <a:t>, esta opciones </a:t>
            </a:r>
            <a:r>
              <a:rPr lang="es-MX" sz="2800" dirty="0"/>
              <a:t>no son BUTTONS</a:t>
            </a:r>
            <a:r>
              <a:rPr lang="es-MX" sz="2800" b="0" dirty="0"/>
              <a:t>. </a:t>
            </a:r>
            <a:r>
              <a:rPr lang="es-MX" sz="2800" b="0" dirty="0"/>
              <a:t>Debe de utilizar IMAGEVIEW.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18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526323" y="3654404"/>
            <a:ext cx="4312198" cy="2170255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smtClean="0"/>
              <a:t>Se logró desarrollar todo el código y diseño de acuerdo a lo solicitado.</a:t>
            </a:r>
            <a:endParaRPr lang="es-ES" sz="2000" dirty="0"/>
          </a:p>
          <a:p>
            <a:pPr rtl="0"/>
            <a:r>
              <a:rPr lang="es-ES" sz="2000" dirty="0" smtClean="0"/>
              <a:t>A continuación en las siguientes diapositivas se mostrará todo el código para llegar a desarrollar estas </a:t>
            </a:r>
            <a:r>
              <a:rPr lang="es-ES" sz="2000" dirty="0" smtClean="0"/>
              <a:t>la vista.</a:t>
            </a:r>
            <a:endParaRPr lang="es-ES" sz="2000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10" name="Rectángulo redondeado 9">
            <a:hlinkClick r:id="rId3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  <p:pic>
        <p:nvPicPr>
          <p:cNvPr id="1026" name="Picture 2" descr="https://app.schoology.com/system/files/attachments/page_embeds/m/2020-06/img2_5edc2790ee4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649" y="3018512"/>
            <a:ext cx="2085348" cy="37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6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 </a:t>
            </a:r>
            <a:r>
              <a:rPr lang="es-MX" dirty="0" smtClean="0"/>
              <a:t>Playlist_1: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65" t="12279" r="1136" b="16946"/>
          <a:stretch/>
        </p:blipFill>
        <p:spPr>
          <a:xfrm>
            <a:off x="86909" y="850006"/>
            <a:ext cx="12010795" cy="49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0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498"/>
            <a:ext cx="12055355" cy="816405"/>
          </a:xfrm>
        </p:spPr>
        <p:txBody>
          <a:bodyPr rtlCol="0">
            <a:normAutofit fontScale="90000"/>
          </a:bodyPr>
          <a:lstStyle/>
          <a:p>
            <a:r>
              <a:rPr lang="es-BO" b="0" dirty="0"/>
              <a:t>MY PLAYLIST APP</a:t>
            </a:r>
            <a:endParaRPr lang="fr-FR" dirty="0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22959"/>
            <a:ext cx="12192000" cy="1976889"/>
          </a:xfrm>
        </p:spPr>
        <p:txBody>
          <a:bodyPr rtlCol="0">
            <a:normAutofit fontScale="85000" lnSpcReduction="20000"/>
          </a:bodyPr>
          <a:lstStyle/>
          <a:p>
            <a:r>
              <a:rPr lang="es-MX" sz="2000" dirty="0"/>
              <a:t>El objetivo es crear un PLAYLIST en donde se listara una lista de </a:t>
            </a:r>
            <a:r>
              <a:rPr lang="es-MX" sz="2000" dirty="0" smtClean="0"/>
              <a:t>álbumes, </a:t>
            </a:r>
            <a:r>
              <a:rPr lang="es-MX" sz="2000" dirty="0"/>
              <a:t>en donde cada ALBUM contiene una lista de canciones. Para poder generar este listado se </a:t>
            </a:r>
            <a:r>
              <a:rPr lang="es-MX" sz="2000" dirty="0" smtClean="0"/>
              <a:t>deberá </a:t>
            </a:r>
            <a:r>
              <a:rPr lang="es-MX" sz="2000" dirty="0"/>
              <a:t>de utilizar un RecyclerView. </a:t>
            </a:r>
          </a:p>
          <a:p>
            <a:r>
              <a:rPr lang="es-MX" sz="2000" dirty="0"/>
              <a:t>Cada ALBUM contiene cierta cantidad de canciones, cada </a:t>
            </a:r>
            <a:r>
              <a:rPr lang="es-MX" sz="2000" dirty="0" smtClean="0"/>
              <a:t>canción </a:t>
            </a:r>
            <a:r>
              <a:rPr lang="es-MX" sz="2000" dirty="0"/>
              <a:t>tiene disponibles 3 OPCIONES. PLAY - PAUSE - STOP. De manera similar para generar este listado se debe </a:t>
            </a:r>
            <a:r>
              <a:rPr lang="es-MX" sz="2000" dirty="0" smtClean="0"/>
              <a:t>utilizar </a:t>
            </a:r>
            <a:r>
              <a:rPr lang="es-MX" sz="2000" dirty="0"/>
              <a:t>el concepto de RecyclerView.</a:t>
            </a:r>
          </a:p>
          <a:p>
            <a:r>
              <a:rPr lang="es-MX" sz="2000" dirty="0"/>
              <a:t> </a:t>
            </a:r>
          </a:p>
          <a:p>
            <a:r>
              <a:rPr lang="es-MX" sz="2000" dirty="0"/>
              <a:t>Para el desarrollo de esta APLICACION se tiene los siguientes SCREENSHOTS.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9" name="Rectángulo redondeado 8">
            <a:hlinkClick r:id="rId3" action="ppaction://hlinksldjump" highlightClick="1"/>
          </p:cNvPr>
          <p:cNvSpPr/>
          <p:nvPr/>
        </p:nvSpPr>
        <p:spPr>
          <a:xfrm>
            <a:off x="9996692" y="3378244"/>
            <a:ext cx="1952214" cy="360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1ra Pregunta</a:t>
            </a:r>
          </a:p>
        </p:txBody>
      </p:sp>
      <p:sp>
        <p:nvSpPr>
          <p:cNvPr id="11" name="Rectángulo redondeado 10">
            <a:hlinkClick r:id="rId4" action="ppaction://hlinksldjump" highlightClick="1"/>
          </p:cNvPr>
          <p:cNvSpPr/>
          <p:nvPr/>
        </p:nvSpPr>
        <p:spPr>
          <a:xfrm>
            <a:off x="9996692" y="3840176"/>
            <a:ext cx="1952214" cy="360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2</a:t>
            </a:r>
            <a:r>
              <a:rPr lang="es-BO" dirty="0" smtClean="0"/>
              <a:t>ra Pregunta</a:t>
            </a:r>
          </a:p>
        </p:txBody>
      </p:sp>
      <p:sp>
        <p:nvSpPr>
          <p:cNvPr id="12" name="Rectángulo redondeado 11">
            <a:hlinkClick r:id="rId5" action="ppaction://hlinksldjump" highlightClick="1"/>
          </p:cNvPr>
          <p:cNvSpPr/>
          <p:nvPr/>
        </p:nvSpPr>
        <p:spPr>
          <a:xfrm>
            <a:off x="9996692" y="4302108"/>
            <a:ext cx="1952214" cy="360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3</a:t>
            </a:r>
            <a:r>
              <a:rPr lang="es-BO" dirty="0" smtClean="0"/>
              <a:t>ra Pregunta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20371" t="28653" r="20140" b="9375"/>
          <a:stretch/>
        </p:blipFill>
        <p:spPr>
          <a:xfrm>
            <a:off x="1262129" y="2799848"/>
            <a:ext cx="6722772" cy="39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 </a:t>
            </a:r>
            <a:r>
              <a:rPr lang="es-MX" dirty="0" smtClean="0"/>
              <a:t>Playlist_1: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20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663" t="19675" r="20338" b="20291"/>
          <a:stretch/>
        </p:blipFill>
        <p:spPr>
          <a:xfrm>
            <a:off x="241300" y="927279"/>
            <a:ext cx="10714012" cy="46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8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smtClean="0"/>
              <a:t>Playlist_1: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21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861" t="14745" r="3610" b="13776"/>
          <a:stretch/>
        </p:blipFill>
        <p:spPr>
          <a:xfrm>
            <a:off x="340934" y="1134590"/>
            <a:ext cx="11628000" cy="49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3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smtClean="0"/>
              <a:t>rl_list_item2: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22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663" t="14216" r="3907" b="12721"/>
          <a:stretch/>
        </p:blipFill>
        <p:spPr>
          <a:xfrm>
            <a:off x="115913" y="811369"/>
            <a:ext cx="11851783" cy="51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smtClean="0"/>
              <a:t>rl_list_item2: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23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464" t="13336" r="3908" b="14481"/>
          <a:stretch/>
        </p:blipFill>
        <p:spPr>
          <a:xfrm>
            <a:off x="75562" y="1056066"/>
            <a:ext cx="12028868" cy="51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6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</a:t>
            </a:r>
            <a:r>
              <a:rPr lang="es-MX" dirty="0" smtClean="0"/>
              <a:t>.java </a:t>
            </a:r>
            <a:r>
              <a:rPr lang="es-MX" dirty="0" smtClean="0"/>
              <a:t>del </a:t>
            </a:r>
            <a:r>
              <a:rPr lang="es-MX" dirty="0" smtClean="0"/>
              <a:t>ViewHolder2: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24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564" t="11928" r="33998" b="15888"/>
          <a:stretch/>
        </p:blipFill>
        <p:spPr>
          <a:xfrm>
            <a:off x="103030" y="679211"/>
            <a:ext cx="9543245" cy="60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4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</a:t>
            </a:r>
            <a:r>
              <a:rPr lang="es-MX" dirty="0" smtClean="0"/>
              <a:t>.java </a:t>
            </a:r>
            <a:r>
              <a:rPr lang="es-MX" dirty="0" smtClean="0"/>
              <a:t>del </a:t>
            </a:r>
            <a:r>
              <a:rPr lang="es-MX" dirty="0" smtClean="0"/>
              <a:t>ViewHolder2: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25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564" t="12456" r="50726" b="12720"/>
          <a:stretch/>
        </p:blipFill>
        <p:spPr>
          <a:xfrm>
            <a:off x="682580" y="913675"/>
            <a:ext cx="6539919" cy="57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5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</a:t>
            </a:r>
            <a:r>
              <a:rPr lang="es-MX" dirty="0" smtClean="0"/>
              <a:t>.java </a:t>
            </a:r>
            <a:r>
              <a:rPr lang="es-MX" dirty="0" smtClean="0"/>
              <a:t>del </a:t>
            </a:r>
            <a:r>
              <a:rPr lang="es-MX" dirty="0" smtClean="0"/>
              <a:t>RVAdapter2: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26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465" t="11224" r="16280" b="28389"/>
          <a:stretch/>
        </p:blipFill>
        <p:spPr>
          <a:xfrm>
            <a:off x="241300" y="1288416"/>
            <a:ext cx="10702344" cy="441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7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</a:t>
            </a:r>
            <a:r>
              <a:rPr lang="es-MX" dirty="0" smtClean="0"/>
              <a:t>.java </a:t>
            </a:r>
            <a:r>
              <a:rPr lang="es-MX" dirty="0" smtClean="0"/>
              <a:t>del </a:t>
            </a:r>
            <a:r>
              <a:rPr lang="es-MX" dirty="0" smtClean="0"/>
              <a:t>RVAdapter2: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27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65" t="12808" r="2422" b="15889"/>
          <a:stretch/>
        </p:blipFill>
        <p:spPr>
          <a:xfrm>
            <a:off x="51518" y="927281"/>
            <a:ext cx="12106141" cy="50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8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</a:t>
            </a:r>
            <a:r>
              <a:rPr lang="es-MX" dirty="0" smtClean="0"/>
              <a:t>.java </a:t>
            </a:r>
            <a:r>
              <a:rPr lang="es-MX" dirty="0" smtClean="0"/>
              <a:t>del </a:t>
            </a:r>
            <a:r>
              <a:rPr lang="es-MX" dirty="0" smtClean="0"/>
              <a:t>RVAdapter2: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28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970" t="11399" r="27069" b="14657"/>
          <a:stretch/>
        </p:blipFill>
        <p:spPr>
          <a:xfrm>
            <a:off x="540913" y="1088510"/>
            <a:ext cx="9362941" cy="54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81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</a:t>
            </a:r>
            <a:r>
              <a:rPr lang="es-MX" dirty="0" smtClean="0"/>
              <a:t>.java </a:t>
            </a:r>
            <a:r>
              <a:rPr lang="es-MX" dirty="0" smtClean="0"/>
              <a:t>del </a:t>
            </a:r>
            <a:r>
              <a:rPr lang="es-MX" dirty="0" smtClean="0"/>
              <a:t>RVAdapter2: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65" t="13512" r="25188" b="18355"/>
          <a:stretch/>
        </p:blipFill>
        <p:spPr>
          <a:xfrm>
            <a:off x="241300" y="1005081"/>
            <a:ext cx="9543245" cy="498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5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0" y="708337"/>
            <a:ext cx="12133149" cy="2086725"/>
          </a:xfrm>
        </p:spPr>
        <p:txBody>
          <a:bodyPr rtlCol="0"/>
          <a:lstStyle/>
          <a:p>
            <a:r>
              <a:rPr lang="es-MX" sz="2400" b="0" dirty="0" smtClean="0"/>
              <a:t>- Cuando </a:t>
            </a:r>
            <a:r>
              <a:rPr lang="es-MX" sz="2400" b="0" dirty="0"/>
              <a:t>se presiona en el TEXT(</a:t>
            </a:r>
            <a:r>
              <a:rPr lang="es-MX" sz="2400" b="0" dirty="0"/>
              <a:t>Ejem Playlist 5) debe de mostrar un mensaje(TOAST), una descripcion acerca de ese ALBUM(Ejem. "My Playlist</a:t>
            </a:r>
            <a:r>
              <a:rPr lang="es-MX" sz="2400" b="0" dirty="0"/>
              <a:t> 5</a:t>
            </a:r>
            <a:r>
              <a:rPr lang="es-MX" sz="2400" b="0" dirty="0" smtClean="0"/>
              <a:t>").</a:t>
            </a:r>
            <a:r>
              <a:rPr lang="es-MX" sz="2400" b="0" dirty="0"/>
              <a:t/>
            </a:r>
            <a:br>
              <a:rPr lang="es-MX" sz="2400" b="0" dirty="0"/>
            </a:br>
            <a:r>
              <a:rPr lang="es-MX" sz="2400" b="0" dirty="0" smtClean="0"/>
              <a:t/>
            </a:r>
            <a:br>
              <a:rPr lang="es-MX" sz="2400" b="0" dirty="0" smtClean="0"/>
            </a:br>
            <a:r>
              <a:rPr lang="es-MX" sz="2400" b="0" dirty="0" smtClean="0"/>
              <a:t>- Cuando </a:t>
            </a:r>
            <a:r>
              <a:rPr lang="es-MX" sz="2400" b="0" dirty="0"/>
              <a:t>se presiona en el BUTTON(escuchar) debe de redirigir a un nuevo </a:t>
            </a:r>
            <a:r>
              <a:rPr lang="es-MX" sz="2400" b="0" dirty="0"/>
              <a:t>activity, en donde se mostrara nuevamente un RecyclerView con el listado de las canciones que tiene ese ALBUM. 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9" name="Rectángulo redondeado 8">
            <a:hlinkClick r:id="rId3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  <p:sp>
        <p:nvSpPr>
          <p:cNvPr id="10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 txBox="1">
            <a:spLocks/>
          </p:cNvSpPr>
          <p:nvPr/>
        </p:nvSpPr>
        <p:spPr>
          <a:xfrm>
            <a:off x="1089160" y="0"/>
            <a:ext cx="6107985" cy="9787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smtClean="0"/>
              <a:t>Pregunta 1:</a:t>
            </a:r>
            <a:br>
              <a:rPr lang="es-MX" dirty="0" smtClean="0"/>
            </a:br>
            <a:endParaRPr lang="es-MX" b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"/>
          <a:stretch/>
        </p:blipFill>
        <p:spPr>
          <a:xfrm>
            <a:off x="4808127" y="2457660"/>
            <a:ext cx="2059598" cy="4320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"/>
          <a:stretch/>
        </p:blipFill>
        <p:spPr>
          <a:xfrm>
            <a:off x="2678256" y="2457660"/>
            <a:ext cx="2059599" cy="4320000"/>
          </a:xfrm>
          <a:prstGeom prst="rect">
            <a:avLst/>
          </a:prstGeom>
        </p:spPr>
      </p:pic>
      <p:sp>
        <p:nvSpPr>
          <p:cNvPr id="12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 txBox="1">
            <a:spLocks/>
          </p:cNvSpPr>
          <p:nvPr/>
        </p:nvSpPr>
        <p:spPr>
          <a:xfrm>
            <a:off x="7071218" y="3799168"/>
            <a:ext cx="4258255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b="0" dirty="0" smtClean="0"/>
              <a:t>Se logró desarrollar el código necesario para mostrar hasta este punto en la App.</a:t>
            </a:r>
            <a:endParaRPr lang="es-MX" sz="2400" b="0" dirty="0"/>
          </a:p>
        </p:txBody>
      </p:sp>
    </p:spTree>
    <p:extLst>
      <p:ext uri="{BB962C8B-B14F-4D97-AF65-F5344CB8AC3E}">
        <p14:creationId xmlns:p14="http://schemas.microsoft.com/office/powerpoint/2010/main" val="3230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=""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12" y="3068636"/>
            <a:ext cx="4527487" cy="3611563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Hasta este punto se tiene el diseño de </a:t>
            </a:r>
            <a:r>
              <a:rPr lang="es-ES" dirty="0" smtClean="0"/>
              <a:t>la segunda vista de la </a:t>
            </a:r>
            <a:r>
              <a:rPr lang="es-ES" dirty="0" err="1" smtClean="0"/>
              <a:t>app</a:t>
            </a:r>
            <a:r>
              <a:rPr lang="es-ES" dirty="0" smtClean="0"/>
              <a:t>, el usuario presiona botones de </a:t>
            </a:r>
            <a:r>
              <a:rPr lang="es-ES" dirty="0" err="1" smtClean="0"/>
              <a:t>play</a:t>
            </a:r>
            <a:r>
              <a:rPr lang="es-ES" dirty="0" smtClean="0"/>
              <a:t>, pause, stop y se muestra un mensaje: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30</a:t>
            </a:fld>
            <a:endParaRPr lang="es-ES"/>
          </a:p>
        </p:txBody>
      </p:sp>
      <p:sp>
        <p:nvSpPr>
          <p:cNvPr id="11" name="Rectángulo redondeado 10">
            <a:hlinkClick r:id="rId3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36" y="2715075"/>
            <a:ext cx="1712813" cy="360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83" y="80737"/>
            <a:ext cx="1715625" cy="360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87" y="2575911"/>
            <a:ext cx="1715625" cy="3600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77" y="80737"/>
            <a:ext cx="171562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2751522"/>
          </a:xfrm>
        </p:spPr>
        <p:txBody>
          <a:bodyPr rtlCol="0"/>
          <a:lstStyle/>
          <a:p>
            <a:r>
              <a:rPr lang="es-BO" dirty="0"/>
              <a:t>Pregunta </a:t>
            </a:r>
            <a:r>
              <a:rPr lang="es-BO" dirty="0" smtClean="0"/>
              <a:t>3:</a:t>
            </a:r>
            <a:br>
              <a:rPr lang="es-BO" dirty="0" smtClean="0"/>
            </a:br>
            <a:r>
              <a:rPr lang="es-BO" b="0" dirty="0" smtClean="0"/>
              <a:t>- </a:t>
            </a:r>
            <a:r>
              <a:rPr lang="es-MX" b="0" dirty="0" smtClean="0"/>
              <a:t>Unificar </a:t>
            </a:r>
            <a:r>
              <a:rPr lang="es-MX" b="0" dirty="0"/>
              <a:t>las opciones PLAY y PAUSE en un solo.</a:t>
            </a:r>
            <a:br>
              <a:rPr lang="es-MX" b="0" dirty="0"/>
            </a:br>
            <a:r>
              <a:rPr lang="es-MX" b="0" dirty="0" smtClean="0"/>
              <a:t>- Es </a:t>
            </a:r>
            <a:r>
              <a:rPr lang="es-MX" b="0" dirty="0"/>
              <a:t>decir cuando se hace PLAY debe de cambiar el </a:t>
            </a:r>
            <a:r>
              <a:rPr lang="es-MX" b="0" dirty="0" err="1"/>
              <a:t>imageView</a:t>
            </a:r>
            <a:r>
              <a:rPr lang="es-MX" b="0" dirty="0"/>
              <a:t> </a:t>
            </a:r>
            <a:r>
              <a:rPr lang="es-MX" b="0" dirty="0" err="1" smtClean="0"/>
              <a:t>automaticamente</a:t>
            </a:r>
            <a:r>
              <a:rPr lang="es-MX" b="0" dirty="0" smtClean="0"/>
              <a:t> </a:t>
            </a:r>
            <a:r>
              <a:rPr lang="es-MX" b="0" dirty="0"/>
              <a:t>a PAUSE. </a:t>
            </a:r>
            <a:br>
              <a:rPr lang="es-MX" b="0" dirty="0"/>
            </a:br>
            <a:r>
              <a:rPr lang="es-MX" b="0" dirty="0" smtClean="0"/>
              <a:t>- Ocurre </a:t>
            </a:r>
            <a:r>
              <a:rPr lang="es-MX" b="0" dirty="0"/>
              <a:t>lo mismo cuando se presiona PAUSE este cambia </a:t>
            </a:r>
            <a:r>
              <a:rPr lang="es-MX" b="0" dirty="0"/>
              <a:t>automaticamente a PLAY.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31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1492240" y="3129120"/>
            <a:ext cx="4225980" cy="3288540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 smtClean="0"/>
              <a:t>Se logró </a:t>
            </a:r>
            <a:r>
              <a:rPr lang="es-ES" sz="2000" dirty="0" smtClean="0"/>
              <a:t>modificar el código desarrollado para combinar el </a:t>
            </a:r>
            <a:r>
              <a:rPr lang="es-ES" sz="2000" dirty="0" err="1" smtClean="0"/>
              <a:t>play</a:t>
            </a:r>
            <a:r>
              <a:rPr lang="es-ES" sz="2000" dirty="0" smtClean="0"/>
              <a:t>/pause</a:t>
            </a:r>
            <a:r>
              <a:rPr lang="es-ES" sz="2000" dirty="0" smtClean="0"/>
              <a:t>.</a:t>
            </a:r>
            <a:endParaRPr lang="es-ES" sz="2000" dirty="0"/>
          </a:p>
          <a:p>
            <a:pPr rtl="0"/>
            <a:r>
              <a:rPr lang="es-ES" sz="2000" dirty="0" smtClean="0"/>
              <a:t>A continuación en las siguientes diapositivas se mostrará </a:t>
            </a:r>
            <a:r>
              <a:rPr lang="es-ES" sz="2000" dirty="0" smtClean="0"/>
              <a:t>las modificaciones realizadas en código.</a:t>
            </a:r>
            <a:endParaRPr lang="es-ES" sz="2000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9" name="Rectángulo redondeado 8">
            <a:hlinkClick r:id="rId3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259" y="2409626"/>
            <a:ext cx="24479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</a:t>
            </a:r>
            <a:r>
              <a:rPr lang="es-MX" dirty="0" smtClean="0"/>
              <a:t>modificado de RVAdapter2: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65" t="12984" r="18854" b="16065"/>
          <a:stretch/>
        </p:blipFill>
        <p:spPr>
          <a:xfrm>
            <a:off x="463640" y="1307450"/>
            <a:ext cx="10367493" cy="519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</a:t>
            </a:r>
            <a:r>
              <a:rPr lang="es-MX" dirty="0" smtClean="0"/>
              <a:t>.</a:t>
            </a:r>
            <a:r>
              <a:rPr lang="es-MX" dirty="0" err="1" smtClean="0"/>
              <a:t>xml</a:t>
            </a:r>
            <a:r>
              <a:rPr lang="es-MX" dirty="0" smtClean="0"/>
              <a:t> modificado de rl_list_item2: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33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366" t="20026" r="5789" b="22052"/>
          <a:stretch/>
        </p:blipFill>
        <p:spPr>
          <a:xfrm>
            <a:off x="241300" y="2060621"/>
            <a:ext cx="11570158" cy="405819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>
            <a:off x="4765183" y="3509944"/>
            <a:ext cx="1261196" cy="264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>
            <a:off x="4765183" y="5197604"/>
            <a:ext cx="1261196" cy="264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4428186" y="5735201"/>
            <a:ext cx="1261196" cy="2646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 txBox="1">
            <a:spLocks/>
          </p:cNvSpPr>
          <p:nvPr/>
        </p:nvSpPr>
        <p:spPr>
          <a:xfrm>
            <a:off x="241300" y="996427"/>
            <a:ext cx="11774666" cy="8679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0" dirty="0" smtClean="0"/>
              <a:t>Modificamos los </a:t>
            </a:r>
            <a:r>
              <a:rPr lang="es-MX" sz="2800" b="0" dirty="0" err="1" smtClean="0"/>
              <a:t>marginLeft</a:t>
            </a:r>
            <a:r>
              <a:rPr lang="es-MX" sz="2800" b="0" dirty="0" smtClean="0"/>
              <a:t> de </a:t>
            </a:r>
            <a:r>
              <a:rPr lang="es-MX" sz="2800" b="0" dirty="0" err="1" smtClean="0"/>
              <a:t>play</a:t>
            </a:r>
            <a:r>
              <a:rPr lang="es-MX" sz="2800" b="0" dirty="0" smtClean="0"/>
              <a:t> y pause, poniendo uno sobre otro y también en pause ponemos </a:t>
            </a:r>
            <a:r>
              <a:rPr lang="es-MX" sz="2800" b="0" dirty="0" err="1" smtClean="0"/>
              <a:t>visibility</a:t>
            </a:r>
            <a:r>
              <a:rPr lang="es-MX" sz="2800" b="0" dirty="0" smtClean="0"/>
              <a:t>=“invisible” </a:t>
            </a:r>
            <a:endParaRPr lang="es-MX" sz="2800" b="0" dirty="0"/>
          </a:p>
        </p:txBody>
      </p:sp>
    </p:spTree>
    <p:extLst>
      <p:ext uri="{BB962C8B-B14F-4D97-AF65-F5344CB8AC3E}">
        <p14:creationId xmlns:p14="http://schemas.microsoft.com/office/powerpoint/2010/main" val="87766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=""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87" y="2886074"/>
            <a:ext cx="4314423" cy="3794126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Hasta este punto se obtiene como resultado </a:t>
            </a:r>
            <a:r>
              <a:rPr lang="es-ES" dirty="0" smtClean="0"/>
              <a:t>la modificación de los botones (</a:t>
            </a:r>
            <a:r>
              <a:rPr lang="es-ES" dirty="0" err="1" smtClean="0"/>
              <a:t>imagenes</a:t>
            </a:r>
            <a:r>
              <a:rPr lang="es-ES" dirty="0" smtClean="0"/>
              <a:t>) </a:t>
            </a:r>
            <a:r>
              <a:rPr lang="es-ES" dirty="0" err="1" smtClean="0"/>
              <a:t>play</a:t>
            </a:r>
            <a:r>
              <a:rPr lang="es-ES" dirty="0" smtClean="0"/>
              <a:t>/pause</a:t>
            </a:r>
            <a:r>
              <a:rPr lang="es-ES" dirty="0" smtClean="0"/>
              <a:t>: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34</a:t>
            </a:fld>
            <a:endParaRPr lang="es-ES"/>
          </a:p>
        </p:txBody>
      </p:sp>
      <p:sp>
        <p:nvSpPr>
          <p:cNvPr id="10" name="Rectángulo redondeado 9">
            <a:hlinkClick r:id="rId3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70" y="0"/>
            <a:ext cx="2573438" cy="540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268" y="1097637"/>
            <a:ext cx="257343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5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=""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86" y="2886074"/>
            <a:ext cx="5267459" cy="3794126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A continuación se muestra un video de la funcionalidad de la aplicación, con sus respectivos requerimientos: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35</a:t>
            </a:fld>
            <a:endParaRPr lang="es-ES"/>
          </a:p>
        </p:txBody>
      </p:sp>
      <p:sp>
        <p:nvSpPr>
          <p:cNvPr id="9" name="Rectángulo redondeado 8">
            <a:hlinkClick r:id="rId5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  <p:pic>
        <p:nvPicPr>
          <p:cNvPr id="5" name="Recicler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97014" y="306635"/>
            <a:ext cx="2806545" cy="61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del </a:t>
            </a:r>
            <a:r>
              <a:rPr lang="es-MX" dirty="0" err="1" smtClean="0"/>
              <a:t>MainActivity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67" t="13864" r="17368" b="18706"/>
          <a:stretch/>
        </p:blipFill>
        <p:spPr>
          <a:xfrm>
            <a:off x="103031" y="798489"/>
            <a:ext cx="11825366" cy="55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5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del </a:t>
            </a:r>
            <a:r>
              <a:rPr lang="es-MX" dirty="0" err="1" smtClean="0"/>
              <a:t>MainActivity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66" t="11928" r="23748" b="31029"/>
          <a:stretch/>
        </p:blipFill>
        <p:spPr>
          <a:xfrm>
            <a:off x="87929" y="953037"/>
            <a:ext cx="11848636" cy="50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0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activity_main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960" t="14744" r="3609" b="13072"/>
          <a:stretch/>
        </p:blipFill>
        <p:spPr>
          <a:xfrm>
            <a:off x="489398" y="1034737"/>
            <a:ext cx="11075831" cy="52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de los </a:t>
            </a:r>
            <a:r>
              <a:rPr lang="es-MX" dirty="0" err="1" smtClean="0"/>
              <a:t>string</a:t>
            </a:r>
            <a:r>
              <a:rPr lang="es-MX" dirty="0" smtClean="0"/>
              <a:t> necesarios: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7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64" t="14570" r="46074" b="63952"/>
          <a:stretch/>
        </p:blipFill>
        <p:spPr>
          <a:xfrm>
            <a:off x="331453" y="1893195"/>
            <a:ext cx="10350608" cy="23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8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para el estilo de los botones: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65" t="14744" r="2521" b="13601"/>
          <a:stretch/>
        </p:blipFill>
        <p:spPr>
          <a:xfrm>
            <a:off x="241300" y="1030310"/>
            <a:ext cx="11694461" cy="49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para </a:t>
            </a:r>
            <a:r>
              <a:rPr lang="es-MX" dirty="0" smtClean="0"/>
              <a:t>los colores utilizados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257" t="10872" r="39499" b="57262"/>
          <a:stretch/>
        </p:blipFill>
        <p:spPr>
          <a:xfrm>
            <a:off x="485997" y="1378039"/>
            <a:ext cx="10592819" cy="325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708_TF66687569" id="{94E72F2E-B82C-4064-B9D9-7AFF2092BBB1}" vid="{B182133D-8AA6-4CB9-92DC-D6B7329A416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992231-163D-4428-A2B8-DA1FE0274129}">
  <ds:schemaRefs>
    <ds:schemaRef ds:uri="http://purl.org/dc/elements/1.1/"/>
    <ds:schemaRef ds:uri="http://schemas.microsoft.com/sharepoint/v3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fb0879af-3eba-417a-a55a-ffe6dcd6ca77"/>
    <ds:schemaRef ds:uri="6dc4bcd6-49db-4c07-9060-8acfc67cef9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azul moderna</Template>
  <TotalTime>0</TotalTime>
  <Words>512</Words>
  <Application>Microsoft Office PowerPoint</Application>
  <PresentationFormat>Panorámica</PresentationFormat>
  <Paragraphs>126</Paragraphs>
  <Slides>35</Slides>
  <Notes>35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Tahoma</vt:lpstr>
      <vt:lpstr>Trade Gothic LT Pro</vt:lpstr>
      <vt:lpstr>Trebuchet MS</vt:lpstr>
      <vt:lpstr>Tema de Office</vt:lpstr>
      <vt:lpstr>Defensa Hito 4 - MY PLAYLIST APP </vt:lpstr>
      <vt:lpstr>MY PLAYLIST APP</vt:lpstr>
      <vt:lpstr>- Cuando se presiona en el TEXT(Ejem Playlist 5) debe de mostrar un mensaje(TOAST), una descripcion acerca de ese ALBUM(Ejem. "My Playlist 5").  - Cuando se presiona en el BUTTON(escuchar) debe de redirigir a un nuevo activity, en donde se mostrara nuevamente un RecyclerView con el listado de las canciones que tiene ese ALBUM. </vt:lpstr>
      <vt:lpstr>Código .java del MainActivity:</vt:lpstr>
      <vt:lpstr>Código .java del MainActivity:</vt:lpstr>
      <vt:lpstr>Código .xml del activity_main:</vt:lpstr>
      <vt:lpstr>Código .xml de los string necesarios:</vt:lpstr>
      <vt:lpstr>Código .xml para el estilo de los botones:</vt:lpstr>
      <vt:lpstr>Código .xml para los colores utilizados:</vt:lpstr>
      <vt:lpstr>Código .xml del rl_list_item:</vt:lpstr>
      <vt:lpstr>Código .xml del rl_list_item:</vt:lpstr>
      <vt:lpstr>Código .java del ViewHolder:</vt:lpstr>
      <vt:lpstr>Código .java del ViewHolder:</vt:lpstr>
      <vt:lpstr>Código .java del RVAdapter:</vt:lpstr>
      <vt:lpstr>Código .java del RVAdapter:</vt:lpstr>
      <vt:lpstr>Código .java del RVAdapter:</vt:lpstr>
      <vt:lpstr>Hasta este punto se tiene el diseño de la primera vista de la aplicación:</vt:lpstr>
      <vt:lpstr>Pregunta 2: -Mostrar el listado de todas las canciones que forman parte de ese ALBUM. - Cada cancion tiene 3 opciones(PLAY, PAUSE y STOP) - Cuando se presiona PLAY mostrar el TOAST("Play music"). - Cuando se presiona PAUSE mostrar el TOAST("Pause music"). - Cuando se presiona STOP mostrar el TOAST("Stop music"). - Importante, esta opciones no son BUTTONS. Debe de utilizar IMAGEVIEW.</vt:lpstr>
      <vt:lpstr>Código .java de Playlist_1:</vt:lpstr>
      <vt:lpstr>Código .java de Playlist_1:</vt:lpstr>
      <vt:lpstr>Código .xml del Playlist_1:</vt:lpstr>
      <vt:lpstr>Código .xml del rl_list_item2:</vt:lpstr>
      <vt:lpstr>Código .xml del rl_list_item2:</vt:lpstr>
      <vt:lpstr>Código .java del ViewHolder2:</vt:lpstr>
      <vt:lpstr>Código .java del ViewHolder2:</vt:lpstr>
      <vt:lpstr>Código .java del RVAdapter2:</vt:lpstr>
      <vt:lpstr>Código .java del RVAdapter2:</vt:lpstr>
      <vt:lpstr>Código .java del RVAdapter2:</vt:lpstr>
      <vt:lpstr>Código .java del RVAdapter2:</vt:lpstr>
      <vt:lpstr>Hasta este punto se tiene el diseño de la segunda vista de la app, el usuario presiona botones de play, pause, stop y se muestra un mensaje:</vt:lpstr>
      <vt:lpstr>Pregunta 3: - Unificar las opciones PLAY y PAUSE en un solo. - Es decir cuando se hace PLAY debe de cambiar el imageView automaticamente a PAUSE.  - Ocurre lo mismo cuando se presiona PAUSE este cambia automaticamente a PLAY.</vt:lpstr>
      <vt:lpstr>Código .java modificado de RVAdapter2:</vt:lpstr>
      <vt:lpstr>Código .xml modificado de rl_list_item2:</vt:lpstr>
      <vt:lpstr>Hasta este punto se obtiene como resultado la modificación de los botones (imagenes) play/pause:</vt:lpstr>
      <vt:lpstr>A continuación se muestra un video de la funcionalidad de la aplicación, con sus respectivos requerimientos: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2020-05-13T03:37:38Z</dcterms:created>
  <dcterms:modified xsi:type="dcterms:W3CDTF">2020-06-20T03:51:49Z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